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6" r:id="rId3"/>
    <p:sldId id="262" r:id="rId4"/>
    <p:sldId id="264" r:id="rId5"/>
    <p:sldId id="256" r:id="rId6"/>
    <p:sldId id="263"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AFEF"/>
    <a:srgbClr val="2DAEEB"/>
    <a:srgbClr val="FDF2E4"/>
    <a:srgbClr val="288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1" d="100"/>
          <a:sy n="101" d="100"/>
        </p:scale>
        <p:origin x="12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558529F1-14B6-4535-8B2F-7B965CC42301}" type="datetimeFigureOut">
              <a:rPr lang="en-CA" smtClean="0"/>
              <a:t>2020-04-18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1829052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558529F1-14B6-4535-8B2F-7B965CC42301}" type="datetimeFigureOut">
              <a:rPr lang="en-CA" smtClean="0"/>
              <a:t>2020-04-18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2042292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558529F1-14B6-4535-8B2F-7B965CC42301}" type="datetimeFigureOut">
              <a:rPr lang="en-CA" smtClean="0"/>
              <a:t>2020-04-18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3529645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558529F1-14B6-4535-8B2F-7B965CC42301}" type="datetimeFigureOut">
              <a:rPr lang="en-CA" smtClean="0"/>
              <a:t>2020-04-18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714262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529F1-14B6-4535-8B2F-7B965CC42301}" type="datetimeFigureOut">
              <a:rPr lang="en-CA" smtClean="0"/>
              <a:t>2020-04-18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977943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558529F1-14B6-4535-8B2F-7B965CC42301}" type="datetimeFigureOut">
              <a:rPr lang="en-CA" smtClean="0"/>
              <a:t>2020-04-18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1767658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558529F1-14B6-4535-8B2F-7B965CC42301}" type="datetimeFigureOut">
              <a:rPr lang="en-CA" smtClean="0"/>
              <a:t>2020-04-18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2972157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558529F1-14B6-4535-8B2F-7B965CC42301}" type="datetimeFigureOut">
              <a:rPr lang="en-CA" smtClean="0"/>
              <a:t>2020-04-18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2131924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529F1-14B6-4535-8B2F-7B965CC42301}" type="datetimeFigureOut">
              <a:rPr lang="en-CA" smtClean="0"/>
              <a:t>2020-04-18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1110635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58529F1-14B6-4535-8B2F-7B965CC42301}" type="datetimeFigureOut">
              <a:rPr lang="en-CA" smtClean="0"/>
              <a:t>2020-04-18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121371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58529F1-14B6-4535-8B2F-7B965CC42301}" type="datetimeFigureOut">
              <a:rPr lang="en-CA" smtClean="0"/>
              <a:t>2020-04-18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04FD507-46DE-4E76-B010-9A18655C3E08}" type="slidenum">
              <a:rPr lang="en-CA" smtClean="0"/>
              <a:t>‹#›</a:t>
            </a:fld>
            <a:endParaRPr lang="en-CA"/>
          </a:p>
        </p:txBody>
      </p:sp>
    </p:spTree>
    <p:extLst>
      <p:ext uri="{BB962C8B-B14F-4D97-AF65-F5344CB8AC3E}">
        <p14:creationId xmlns:p14="http://schemas.microsoft.com/office/powerpoint/2010/main" val="612361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529F1-14B6-4535-8B2F-7B965CC42301}" type="datetimeFigureOut">
              <a:rPr lang="en-CA" smtClean="0"/>
              <a:t>2020-04-18</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FD507-46DE-4E76-B010-9A18655C3E08}" type="slidenum">
              <a:rPr lang="en-CA" smtClean="0"/>
              <a:t>‹#›</a:t>
            </a:fld>
            <a:endParaRPr lang="en-CA"/>
          </a:p>
        </p:txBody>
      </p:sp>
    </p:spTree>
    <p:extLst>
      <p:ext uri="{BB962C8B-B14F-4D97-AF65-F5344CB8AC3E}">
        <p14:creationId xmlns:p14="http://schemas.microsoft.com/office/powerpoint/2010/main" val="35456783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88136" y="3401568"/>
            <a:ext cx="4955613" cy="1200329"/>
          </a:xfrm>
          <a:prstGeom prst="rect">
            <a:avLst/>
          </a:prstGeom>
          <a:noFill/>
        </p:spPr>
        <p:txBody>
          <a:bodyPr wrap="square" rtlCol="0">
            <a:spAutoFit/>
          </a:bodyPr>
          <a:lstStyle/>
          <a:p>
            <a:pPr marL="285750" indent="-285750">
              <a:buFontTx/>
              <a:buChar char="-"/>
            </a:pPr>
            <a:r>
              <a:rPr lang="en-CA" dirty="0"/>
              <a:t>Current logo is very dated, too wordy &amp; cluttered, not impactful</a:t>
            </a:r>
          </a:p>
          <a:p>
            <a:pPr marL="285750" indent="-285750">
              <a:buFontTx/>
              <a:buChar char="-"/>
            </a:pPr>
            <a:r>
              <a:rPr lang="en-CA" dirty="0"/>
              <a:t>Logo should invoke trust, professionalism, adventure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136" y="321585"/>
            <a:ext cx="2968078" cy="296807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6843" y="1158240"/>
            <a:ext cx="2926080" cy="1950720"/>
          </a:xfrm>
          <a:prstGeom prst="rect">
            <a:avLst/>
          </a:prstGeom>
        </p:spPr>
      </p:pic>
      <p:sp>
        <p:nvSpPr>
          <p:cNvPr id="7" name="TextBox 6"/>
          <p:cNvSpPr txBox="1"/>
          <p:nvPr/>
        </p:nvSpPr>
        <p:spPr>
          <a:xfrm>
            <a:off x="6382076" y="3401568"/>
            <a:ext cx="4955613" cy="1477328"/>
          </a:xfrm>
          <a:prstGeom prst="rect">
            <a:avLst/>
          </a:prstGeom>
          <a:noFill/>
        </p:spPr>
        <p:txBody>
          <a:bodyPr wrap="square" rtlCol="0">
            <a:spAutoFit/>
          </a:bodyPr>
          <a:lstStyle/>
          <a:p>
            <a:pPr marL="285750" indent="-285750">
              <a:buFontTx/>
              <a:buChar char="-"/>
            </a:pPr>
            <a:r>
              <a:rPr lang="en-CA" dirty="0"/>
              <a:t>Want to extend the logo design of the parent company, Barrie Scuba House, to the newly purchased Custom Diving Services, so people can see the affiliation</a:t>
            </a:r>
          </a:p>
          <a:p>
            <a:pPr marL="285750" indent="-285750">
              <a:buFontTx/>
              <a:buChar char="-"/>
            </a:pPr>
            <a:endParaRPr lang="en-CA" dirty="0"/>
          </a:p>
        </p:txBody>
      </p:sp>
      <p:sp>
        <p:nvSpPr>
          <p:cNvPr id="3" name="TextBox 2">
            <a:extLst>
              <a:ext uri="{FF2B5EF4-FFF2-40B4-BE49-F238E27FC236}">
                <a16:creationId xmlns:a16="http://schemas.microsoft.com/office/drawing/2014/main" id="{D17B7A58-F422-4F95-AEA3-07344F7027E0}"/>
              </a:ext>
            </a:extLst>
          </p:cNvPr>
          <p:cNvSpPr txBox="1"/>
          <p:nvPr/>
        </p:nvSpPr>
        <p:spPr>
          <a:xfrm>
            <a:off x="1620570" y="561315"/>
            <a:ext cx="2670773" cy="369332"/>
          </a:xfrm>
          <a:prstGeom prst="rect">
            <a:avLst/>
          </a:prstGeom>
          <a:noFill/>
        </p:spPr>
        <p:txBody>
          <a:bodyPr wrap="square" rtlCol="0">
            <a:spAutoFit/>
          </a:bodyPr>
          <a:lstStyle/>
          <a:p>
            <a:r>
              <a:rPr lang="en-CA" dirty="0"/>
              <a:t>Current Logo</a:t>
            </a:r>
          </a:p>
        </p:txBody>
      </p:sp>
      <p:sp>
        <p:nvSpPr>
          <p:cNvPr id="8" name="TextBox 7">
            <a:extLst>
              <a:ext uri="{FF2B5EF4-FFF2-40B4-BE49-F238E27FC236}">
                <a16:creationId xmlns:a16="http://schemas.microsoft.com/office/drawing/2014/main" id="{A72B2EFD-52B7-44E8-80B6-3290B7C0D8F4}"/>
              </a:ext>
            </a:extLst>
          </p:cNvPr>
          <p:cNvSpPr txBox="1"/>
          <p:nvPr/>
        </p:nvSpPr>
        <p:spPr>
          <a:xfrm>
            <a:off x="7268424" y="561315"/>
            <a:ext cx="2670773" cy="369332"/>
          </a:xfrm>
          <a:prstGeom prst="rect">
            <a:avLst/>
          </a:prstGeom>
          <a:noFill/>
        </p:spPr>
        <p:txBody>
          <a:bodyPr wrap="square" rtlCol="0">
            <a:spAutoFit/>
          </a:bodyPr>
          <a:lstStyle/>
          <a:p>
            <a:r>
              <a:rPr lang="en-CA" dirty="0"/>
              <a:t>Parent Company Logo</a:t>
            </a:r>
          </a:p>
        </p:txBody>
      </p:sp>
    </p:spTree>
    <p:extLst>
      <p:ext uri="{BB962C8B-B14F-4D97-AF65-F5344CB8AC3E}">
        <p14:creationId xmlns:p14="http://schemas.microsoft.com/office/powerpoint/2010/main" val="672450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2143" y="871013"/>
            <a:ext cx="11283482" cy="5078313"/>
          </a:xfrm>
          <a:prstGeom prst="rect">
            <a:avLst/>
          </a:prstGeom>
          <a:noFill/>
        </p:spPr>
        <p:txBody>
          <a:bodyPr wrap="square" rtlCol="0">
            <a:spAutoFit/>
          </a:bodyPr>
          <a:lstStyle/>
          <a:p>
            <a:r>
              <a:rPr lang="en-CA" dirty="0"/>
              <a:t>What we do:</a:t>
            </a:r>
          </a:p>
          <a:p>
            <a:pPr marL="285750" indent="-285750">
              <a:buFontTx/>
              <a:buChar char="-"/>
            </a:pPr>
            <a:r>
              <a:rPr lang="en-CA" dirty="0"/>
              <a:t>Custom Diving Services specializes in the sales and repairs of scuba diving </a:t>
            </a:r>
            <a:r>
              <a:rPr lang="en-CA" dirty="0" err="1"/>
              <a:t>drysuits</a:t>
            </a:r>
            <a:endParaRPr lang="en-CA" dirty="0"/>
          </a:p>
          <a:p>
            <a:pPr marL="285750" indent="-285750">
              <a:buFontTx/>
              <a:buChar char="-"/>
            </a:pPr>
            <a:r>
              <a:rPr lang="en-CA" dirty="0"/>
              <a:t>We offer a full repair service for all makes of scuba dry suits, from simple punctures to boot changes, neck seal replacements and zipper replacements, leak tests </a:t>
            </a:r>
          </a:p>
          <a:p>
            <a:pPr marL="285750" indent="-285750">
              <a:buFontTx/>
              <a:buChar char="-"/>
            </a:pPr>
            <a:r>
              <a:rPr lang="en-CA" dirty="0"/>
              <a:t>Our commercial customers include military, police, fire departments, and contractors such as dock workers</a:t>
            </a:r>
          </a:p>
          <a:p>
            <a:pPr marL="285750" indent="-285750">
              <a:buFontTx/>
              <a:buChar char="-"/>
            </a:pPr>
            <a:r>
              <a:rPr lang="en-CA" dirty="0"/>
              <a:t>Our residential customers include technical divers and cold water divers</a:t>
            </a:r>
          </a:p>
          <a:p>
            <a:endParaRPr lang="en-CA" dirty="0"/>
          </a:p>
          <a:p>
            <a:endParaRPr lang="en-CA" dirty="0"/>
          </a:p>
          <a:p>
            <a:r>
              <a:rPr lang="en-CA" dirty="0"/>
              <a:t>Design considerations:</a:t>
            </a:r>
          </a:p>
          <a:p>
            <a:pPr marL="285750" indent="-285750">
              <a:buFontTx/>
              <a:buChar char="-"/>
            </a:pPr>
            <a:r>
              <a:rPr lang="en-CA" dirty="0"/>
              <a:t>Want to extend the logo design of the parent company, Barrie Scuba House to Custom Diving Services so that it’s obvious they are affiliated with each other </a:t>
            </a:r>
          </a:p>
          <a:p>
            <a:pPr marL="285750" indent="-285750">
              <a:buFontTx/>
              <a:buChar char="-"/>
            </a:pPr>
            <a:r>
              <a:rPr lang="en-CA" dirty="0"/>
              <a:t>Want to position the company name on the left so that when shown together the words “SCUBA” from Barrie Scuba House and “DIVING” from Custom Diving flow together in the same font &amp; colour</a:t>
            </a:r>
          </a:p>
          <a:p>
            <a:pPr marL="285750" indent="-285750">
              <a:buFontTx/>
              <a:buChar char="-"/>
            </a:pPr>
            <a:r>
              <a:rPr lang="en-CA" dirty="0"/>
              <a:t>The primary image should be of a </a:t>
            </a:r>
            <a:r>
              <a:rPr lang="en-CA" dirty="0" err="1"/>
              <a:t>drysuit</a:t>
            </a:r>
            <a:r>
              <a:rPr lang="en-CA" dirty="0"/>
              <a:t> (not a regular wetsuit) or of a technical scuba mask</a:t>
            </a:r>
          </a:p>
          <a:p>
            <a:pPr marL="285750" indent="-285750">
              <a:buFontTx/>
              <a:buChar char="-"/>
            </a:pPr>
            <a:r>
              <a:rPr lang="en-CA" dirty="0"/>
              <a:t>Resulting logo needs to feel very masculine &amp; bold, almost military inspired  </a:t>
            </a:r>
          </a:p>
          <a:p>
            <a:pPr marL="285750" indent="-285750">
              <a:buFontTx/>
              <a:buChar char="-"/>
            </a:pPr>
            <a:r>
              <a:rPr lang="en-CA" dirty="0"/>
              <a:t>Background colour you choose should work with the colours of Barrie Scuba House</a:t>
            </a:r>
          </a:p>
          <a:p>
            <a:endParaRPr lang="en-CA" dirty="0"/>
          </a:p>
          <a:p>
            <a:pPr marL="285750" indent="-285750">
              <a:buFontTx/>
              <a:buChar char="-"/>
            </a:pPr>
            <a:endParaRPr lang="en-CA" dirty="0"/>
          </a:p>
        </p:txBody>
      </p:sp>
    </p:spTree>
    <p:extLst>
      <p:ext uri="{BB962C8B-B14F-4D97-AF65-F5344CB8AC3E}">
        <p14:creationId xmlns:p14="http://schemas.microsoft.com/office/powerpoint/2010/main" val="3062254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6374" y="585568"/>
            <a:ext cx="4859384" cy="3239589"/>
          </a:xfrm>
          <a:prstGeom prst="rect">
            <a:avLst/>
          </a:prstGeom>
        </p:spPr>
      </p:pic>
      <p:sp>
        <p:nvSpPr>
          <p:cNvPr id="7" name="Rectangle 6"/>
          <p:cNvSpPr/>
          <p:nvPr/>
        </p:nvSpPr>
        <p:spPr>
          <a:xfrm>
            <a:off x="6244046" y="562488"/>
            <a:ext cx="5216434" cy="3285748"/>
          </a:xfrm>
          <a:prstGeom prst="rect">
            <a:avLst/>
          </a:prstGeom>
          <a:solidFill>
            <a:srgbClr val="FDF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6244046" y="1770440"/>
            <a:ext cx="2691610" cy="1754326"/>
          </a:xfrm>
          <a:prstGeom prst="rect">
            <a:avLst/>
          </a:prstGeom>
          <a:noFill/>
        </p:spPr>
        <p:txBody>
          <a:bodyPr wrap="square" rtlCol="0">
            <a:spAutoFit/>
          </a:bodyPr>
          <a:lstStyle/>
          <a:p>
            <a:pPr algn="just"/>
            <a:r>
              <a:rPr lang="en-CA" sz="3600" b="1" spc="300" dirty="0">
                <a:solidFill>
                  <a:srgbClr val="2DAEEB"/>
                </a:solidFill>
                <a:latin typeface="Malgun Gothic" panose="020B0503020000020004" pitchFamily="34" charset="-127"/>
                <a:ea typeface="Malgun Gothic" panose="020B0503020000020004" pitchFamily="34" charset="-127"/>
              </a:rPr>
              <a:t>CUSTOM</a:t>
            </a:r>
          </a:p>
          <a:p>
            <a:pPr algn="just"/>
            <a:r>
              <a:rPr lang="en-CA" sz="3600" b="1" spc="320" dirty="0">
                <a:solidFill>
                  <a:srgbClr val="FF0000"/>
                </a:solidFill>
                <a:latin typeface="Malgun Gothic" panose="020B0503020000020004" pitchFamily="34" charset="-127"/>
                <a:ea typeface="Malgun Gothic" panose="020B0503020000020004" pitchFamily="34" charset="-127"/>
              </a:rPr>
              <a:t>DIVING</a:t>
            </a:r>
          </a:p>
          <a:p>
            <a:pPr algn="just"/>
            <a:r>
              <a:rPr lang="en-CA" sz="3600" b="1" spc="300" dirty="0">
                <a:solidFill>
                  <a:srgbClr val="2BAFEF"/>
                </a:solidFill>
                <a:latin typeface="Malgun Gothic" panose="020B0503020000020004" pitchFamily="34" charset="-127"/>
                <a:ea typeface="Malgun Gothic" panose="020B0503020000020004" pitchFamily="34" charset="-127"/>
              </a:rPr>
              <a:t>SERVICES</a:t>
            </a:r>
          </a:p>
        </p:txBody>
      </p:sp>
      <p:sp>
        <p:nvSpPr>
          <p:cNvPr id="9" name="Rectangle 8"/>
          <p:cNvSpPr/>
          <p:nvPr/>
        </p:nvSpPr>
        <p:spPr>
          <a:xfrm>
            <a:off x="6331131" y="3504371"/>
            <a:ext cx="4911635" cy="45719"/>
          </a:xfrm>
          <a:prstGeom prst="rect">
            <a:avLst/>
          </a:prstGeom>
          <a:gradFill flip="none" rotWithShape="1">
            <a:gsLst>
              <a:gs pos="0">
                <a:srgbClr val="FF0000"/>
              </a:gs>
              <a:gs pos="56000">
                <a:schemeClr val="accent1">
                  <a:lumMod val="45000"/>
                  <a:lumOff val="55000"/>
                </a:schemeClr>
              </a:gs>
              <a:gs pos="100000">
                <a:schemeClr val="accent1">
                  <a:lumMod val="7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1" name="Picture 10"/>
          <p:cNvPicPr>
            <a:picLocks noChangeAspect="1"/>
          </p:cNvPicPr>
          <p:nvPr/>
        </p:nvPicPr>
        <p:blipFill>
          <a:blip r:embed="rId3"/>
          <a:stretch>
            <a:fillRect/>
          </a:stretch>
        </p:blipFill>
        <p:spPr>
          <a:xfrm>
            <a:off x="8888107" y="996137"/>
            <a:ext cx="2354659" cy="2401887"/>
          </a:xfrm>
          <a:prstGeom prst="rect">
            <a:avLst/>
          </a:prstGeom>
        </p:spPr>
      </p:pic>
      <p:sp>
        <p:nvSpPr>
          <p:cNvPr id="3" name="TextBox 2">
            <a:extLst>
              <a:ext uri="{FF2B5EF4-FFF2-40B4-BE49-F238E27FC236}">
                <a16:creationId xmlns:a16="http://schemas.microsoft.com/office/drawing/2014/main" id="{2570F7BF-0120-4740-AB26-8D5D7839AAB0}"/>
              </a:ext>
            </a:extLst>
          </p:cNvPr>
          <p:cNvSpPr txBox="1"/>
          <p:nvPr/>
        </p:nvSpPr>
        <p:spPr>
          <a:xfrm>
            <a:off x="926374" y="126749"/>
            <a:ext cx="1554276" cy="369332"/>
          </a:xfrm>
          <a:prstGeom prst="rect">
            <a:avLst/>
          </a:prstGeom>
          <a:noFill/>
        </p:spPr>
        <p:txBody>
          <a:bodyPr wrap="square" rtlCol="0">
            <a:spAutoFit/>
          </a:bodyPr>
          <a:lstStyle/>
          <a:p>
            <a:r>
              <a:rPr lang="en-CA" dirty="0"/>
              <a:t>Example</a:t>
            </a:r>
          </a:p>
        </p:txBody>
      </p:sp>
      <p:sp>
        <p:nvSpPr>
          <p:cNvPr id="5" name="TextBox 4">
            <a:extLst>
              <a:ext uri="{FF2B5EF4-FFF2-40B4-BE49-F238E27FC236}">
                <a16:creationId xmlns:a16="http://schemas.microsoft.com/office/drawing/2014/main" id="{56D3D9CF-A904-4358-894A-62AECAF23405}"/>
              </a:ext>
            </a:extLst>
          </p:cNvPr>
          <p:cNvSpPr txBox="1"/>
          <p:nvPr/>
        </p:nvSpPr>
        <p:spPr>
          <a:xfrm>
            <a:off x="6331131" y="4055952"/>
            <a:ext cx="5003808" cy="2862322"/>
          </a:xfrm>
          <a:prstGeom prst="rect">
            <a:avLst/>
          </a:prstGeom>
          <a:noFill/>
        </p:spPr>
        <p:txBody>
          <a:bodyPr wrap="square" rtlCol="0">
            <a:spAutoFit/>
          </a:bodyPr>
          <a:lstStyle/>
          <a:p>
            <a:pPr marL="285750" indent="-285750">
              <a:buFontTx/>
              <a:buChar char="-"/>
            </a:pPr>
            <a:r>
              <a:rPr lang="en-CA" dirty="0"/>
              <a:t>Same font, can be any colour but prefer “Diving” in red to align with Barrie Scuba House</a:t>
            </a:r>
          </a:p>
          <a:p>
            <a:pPr marL="285750" indent="-285750">
              <a:buFontTx/>
              <a:buChar char="-"/>
            </a:pPr>
            <a:r>
              <a:rPr lang="en-CA" dirty="0"/>
              <a:t>Same gradient bar</a:t>
            </a:r>
          </a:p>
          <a:p>
            <a:pPr marL="285750" indent="-285750">
              <a:buFontTx/>
              <a:buChar char="-"/>
            </a:pPr>
            <a:r>
              <a:rPr lang="en-CA" dirty="0"/>
              <a:t>Background colour up for design</a:t>
            </a:r>
          </a:p>
          <a:p>
            <a:pPr marL="285750" indent="-285750">
              <a:buFontTx/>
              <a:buChar char="-"/>
            </a:pPr>
            <a:r>
              <a:rPr lang="en-CA" dirty="0"/>
              <a:t>Icon up for design.  Suggest mask, </a:t>
            </a:r>
            <a:r>
              <a:rPr lang="en-CA" dirty="0" err="1"/>
              <a:t>drysuit</a:t>
            </a:r>
            <a:r>
              <a:rPr lang="en-CA" dirty="0"/>
              <a:t>, or </a:t>
            </a:r>
            <a:r>
              <a:rPr lang="en-CA" dirty="0" err="1"/>
              <a:t>drysuit</a:t>
            </a:r>
            <a:r>
              <a:rPr lang="en-CA" dirty="0"/>
              <a:t> valve</a:t>
            </a:r>
          </a:p>
          <a:p>
            <a:pPr marL="285750" indent="-285750">
              <a:buFontTx/>
              <a:buChar char="-"/>
            </a:pPr>
            <a:r>
              <a:rPr lang="en-CA" dirty="0"/>
              <a:t>Would like to repeat the water waves from Barrie Scuba if possible</a:t>
            </a:r>
          </a:p>
          <a:p>
            <a:pPr marL="285750" indent="-285750">
              <a:buFontTx/>
              <a:buChar char="-"/>
            </a:pPr>
            <a:r>
              <a:rPr lang="en-CA" dirty="0"/>
              <a:t>Would like to add a scuba flag, if possible, maybe in the mask visor</a:t>
            </a:r>
          </a:p>
        </p:txBody>
      </p:sp>
    </p:spTree>
    <p:extLst>
      <p:ext uri="{BB962C8B-B14F-4D97-AF65-F5344CB8AC3E}">
        <p14:creationId xmlns:p14="http://schemas.microsoft.com/office/powerpoint/2010/main" val="3803461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4046" y="562488"/>
            <a:ext cx="5216434" cy="3285748"/>
          </a:xfrm>
          <a:prstGeom prst="rect">
            <a:avLst/>
          </a:prstGeom>
          <a:solidFill>
            <a:srgbClr val="FDF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Box 2"/>
          <p:cNvSpPr txBox="1"/>
          <p:nvPr/>
        </p:nvSpPr>
        <p:spPr>
          <a:xfrm>
            <a:off x="6244046" y="1770440"/>
            <a:ext cx="2691610" cy="1754326"/>
          </a:xfrm>
          <a:prstGeom prst="rect">
            <a:avLst/>
          </a:prstGeom>
          <a:noFill/>
        </p:spPr>
        <p:txBody>
          <a:bodyPr wrap="square" rtlCol="0">
            <a:spAutoFit/>
          </a:bodyPr>
          <a:lstStyle/>
          <a:p>
            <a:pPr algn="just"/>
            <a:r>
              <a:rPr lang="en-CA" sz="3600" b="1" spc="300" dirty="0">
                <a:solidFill>
                  <a:srgbClr val="2DAEEB"/>
                </a:solidFill>
                <a:latin typeface="Bahnschrift" panose="020B0502040204020203" pitchFamily="34" charset="0"/>
              </a:rPr>
              <a:t>CUSTOM</a:t>
            </a:r>
          </a:p>
          <a:p>
            <a:pPr algn="just"/>
            <a:r>
              <a:rPr lang="en-CA" sz="3600" b="1" spc="320" dirty="0">
                <a:solidFill>
                  <a:srgbClr val="FF0000"/>
                </a:solidFill>
                <a:latin typeface="Bahnschrift" panose="020B0502040204020203" pitchFamily="34" charset="0"/>
              </a:rPr>
              <a:t>DIVING</a:t>
            </a:r>
          </a:p>
          <a:p>
            <a:pPr algn="just"/>
            <a:r>
              <a:rPr lang="en-CA" sz="3600" b="1" spc="300" dirty="0">
                <a:solidFill>
                  <a:srgbClr val="2BAFEF"/>
                </a:solidFill>
                <a:latin typeface="Bahnschrift" panose="020B0502040204020203" pitchFamily="34" charset="0"/>
              </a:rPr>
              <a:t>SERVICES</a:t>
            </a:r>
          </a:p>
        </p:txBody>
      </p:sp>
      <p:sp>
        <p:nvSpPr>
          <p:cNvPr id="4" name="Rectangle 3"/>
          <p:cNvSpPr/>
          <p:nvPr/>
        </p:nvSpPr>
        <p:spPr>
          <a:xfrm>
            <a:off x="6331131" y="3504371"/>
            <a:ext cx="4911635" cy="45719"/>
          </a:xfrm>
          <a:prstGeom prst="rect">
            <a:avLst/>
          </a:prstGeom>
          <a:gradFill flip="none" rotWithShape="1">
            <a:gsLst>
              <a:gs pos="0">
                <a:srgbClr val="FF0000"/>
              </a:gs>
              <a:gs pos="56000">
                <a:schemeClr val="accent1">
                  <a:lumMod val="45000"/>
                  <a:lumOff val="55000"/>
                </a:schemeClr>
              </a:gs>
              <a:gs pos="100000">
                <a:schemeClr val="accent1">
                  <a:lumMod val="7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p:cNvSpPr/>
          <p:nvPr/>
        </p:nvSpPr>
        <p:spPr>
          <a:xfrm>
            <a:off x="809898" y="562488"/>
            <a:ext cx="5216434" cy="328574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p:cNvSpPr txBox="1"/>
          <p:nvPr/>
        </p:nvSpPr>
        <p:spPr>
          <a:xfrm>
            <a:off x="809898" y="1770440"/>
            <a:ext cx="2691610" cy="1754326"/>
          </a:xfrm>
          <a:prstGeom prst="rect">
            <a:avLst/>
          </a:prstGeom>
          <a:noFill/>
        </p:spPr>
        <p:txBody>
          <a:bodyPr wrap="square" rtlCol="0">
            <a:spAutoFit/>
          </a:bodyPr>
          <a:lstStyle/>
          <a:p>
            <a:pPr algn="just"/>
            <a:r>
              <a:rPr lang="en-CA" sz="3600" b="1" spc="300" dirty="0">
                <a:solidFill>
                  <a:srgbClr val="2DAEEB"/>
                </a:solidFill>
                <a:latin typeface="Bahnschrift" panose="020B0502040204020203" pitchFamily="34" charset="0"/>
              </a:rPr>
              <a:t>CUSTOM</a:t>
            </a:r>
          </a:p>
          <a:p>
            <a:pPr algn="just"/>
            <a:r>
              <a:rPr lang="en-CA" sz="3600" b="1" spc="320" dirty="0">
                <a:solidFill>
                  <a:srgbClr val="FF0000"/>
                </a:solidFill>
                <a:latin typeface="Bahnschrift" panose="020B0502040204020203" pitchFamily="34" charset="0"/>
              </a:rPr>
              <a:t>DIVING</a:t>
            </a:r>
          </a:p>
          <a:p>
            <a:pPr algn="just"/>
            <a:r>
              <a:rPr lang="en-CA" sz="3600" b="1" spc="300" dirty="0">
                <a:solidFill>
                  <a:srgbClr val="2BAFEF"/>
                </a:solidFill>
                <a:latin typeface="Bahnschrift" panose="020B0502040204020203" pitchFamily="34" charset="0"/>
              </a:rPr>
              <a:t>SERVICES</a:t>
            </a:r>
          </a:p>
        </p:txBody>
      </p:sp>
      <p:sp>
        <p:nvSpPr>
          <p:cNvPr id="8" name="Rectangle 7"/>
          <p:cNvSpPr/>
          <p:nvPr/>
        </p:nvSpPr>
        <p:spPr>
          <a:xfrm>
            <a:off x="896983" y="3504371"/>
            <a:ext cx="4911635" cy="45719"/>
          </a:xfrm>
          <a:prstGeom prst="rect">
            <a:avLst/>
          </a:prstGeom>
          <a:gradFill flip="none" rotWithShape="1">
            <a:gsLst>
              <a:gs pos="0">
                <a:srgbClr val="FF0000"/>
              </a:gs>
              <a:gs pos="56000">
                <a:schemeClr val="accent1">
                  <a:lumMod val="45000"/>
                  <a:lumOff val="55000"/>
                </a:schemeClr>
              </a:gs>
              <a:gs pos="100000">
                <a:schemeClr val="accent1">
                  <a:lumMod val="7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098" name="Picture 2" descr="Scuba Diving Mask Clip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7684" y="996137"/>
            <a:ext cx="2782796" cy="235317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Northern Diver V-Tech Low Profile Drysuit Inflation Valve - The ...">
            <a:extLst>
              <a:ext uri="{FF2B5EF4-FFF2-40B4-BE49-F238E27FC236}">
                <a16:creationId xmlns:a16="http://schemas.microsoft.com/office/drawing/2014/main" id="{9909F6FC-D750-4F3F-92B6-A2F1F7DBD4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3189" y="1053784"/>
            <a:ext cx="2295525" cy="2295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939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scuba logo desig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951" y="738459"/>
            <a:ext cx="4139114" cy="27546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3564175" y="4196715"/>
            <a:ext cx="2219325" cy="2305050"/>
          </a:xfrm>
          <a:prstGeom prst="rect">
            <a:avLst/>
          </a:prstGeom>
        </p:spPr>
      </p:pic>
      <p:pic>
        <p:nvPicPr>
          <p:cNvPr id="10" name="Picture 9"/>
          <p:cNvPicPr>
            <a:picLocks noChangeAspect="1"/>
          </p:cNvPicPr>
          <p:nvPr/>
        </p:nvPicPr>
        <p:blipFill>
          <a:blip r:embed="rId4"/>
          <a:stretch>
            <a:fillRect/>
          </a:stretch>
        </p:blipFill>
        <p:spPr>
          <a:xfrm>
            <a:off x="434721" y="4053840"/>
            <a:ext cx="2800350" cy="2590800"/>
          </a:xfrm>
          <a:prstGeom prst="rect">
            <a:avLst/>
          </a:prstGeom>
        </p:spPr>
      </p:pic>
      <p:pic>
        <p:nvPicPr>
          <p:cNvPr id="11" name="Picture 10"/>
          <p:cNvPicPr>
            <a:picLocks noChangeAspect="1"/>
          </p:cNvPicPr>
          <p:nvPr/>
        </p:nvPicPr>
        <p:blipFill>
          <a:blip r:embed="rId5"/>
          <a:stretch>
            <a:fillRect/>
          </a:stretch>
        </p:blipFill>
        <p:spPr>
          <a:xfrm>
            <a:off x="8837888" y="4477112"/>
            <a:ext cx="2745860" cy="1744256"/>
          </a:xfrm>
          <a:prstGeom prst="rect">
            <a:avLst/>
          </a:prstGeom>
        </p:spPr>
      </p:pic>
      <p:sp>
        <p:nvSpPr>
          <p:cNvPr id="2" name="TextBox 1"/>
          <p:cNvSpPr txBox="1"/>
          <p:nvPr/>
        </p:nvSpPr>
        <p:spPr>
          <a:xfrm>
            <a:off x="544011" y="273428"/>
            <a:ext cx="4719433" cy="369332"/>
          </a:xfrm>
          <a:prstGeom prst="rect">
            <a:avLst/>
          </a:prstGeom>
          <a:noFill/>
        </p:spPr>
        <p:txBody>
          <a:bodyPr wrap="none" rtlCol="0">
            <a:spAutoFit/>
          </a:bodyPr>
          <a:lstStyle/>
          <a:p>
            <a:r>
              <a:rPr lang="en-CA" dirty="0"/>
              <a:t>Examples of strong, masculine tech diver images</a:t>
            </a:r>
          </a:p>
        </p:txBody>
      </p:sp>
      <p:pic>
        <p:nvPicPr>
          <p:cNvPr id="1028" name="Picture 4" descr="Drysuit Icon of Glyph style - Available in SVG, PNG, EPS, AI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071" y="880031"/>
            <a:ext cx="2708776" cy="270877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60316" y="474325"/>
            <a:ext cx="4068508" cy="3228975"/>
          </a:xfrm>
          <a:prstGeom prst="rect">
            <a:avLst/>
          </a:prstGeom>
        </p:spPr>
      </p:pic>
      <p:pic>
        <p:nvPicPr>
          <p:cNvPr id="1032" name="Picture 8" descr="Stock Photos, Royalty-Free Images and Vectors - Shutterstock ..."/>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70510" y="3984311"/>
            <a:ext cx="2613693" cy="2729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29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ustang MSD635 SENTINEL™ Series Boat Crew Dry Suit w/Adjustabl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34" y="729206"/>
            <a:ext cx="3376324" cy="33763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44011" y="273428"/>
            <a:ext cx="5470024" cy="369332"/>
          </a:xfrm>
          <a:prstGeom prst="rect">
            <a:avLst/>
          </a:prstGeom>
          <a:noFill/>
        </p:spPr>
        <p:txBody>
          <a:bodyPr wrap="none" rtlCol="0">
            <a:spAutoFit/>
          </a:bodyPr>
          <a:lstStyle/>
          <a:p>
            <a:r>
              <a:rPr lang="en-CA" dirty="0"/>
              <a:t>Examples of </a:t>
            </a:r>
            <a:r>
              <a:rPr lang="en-CA" dirty="0" err="1"/>
              <a:t>drysuit</a:t>
            </a:r>
            <a:r>
              <a:rPr lang="en-CA" dirty="0"/>
              <a:t> images – but need to be vectorized</a:t>
            </a:r>
          </a:p>
        </p:txBody>
      </p:sp>
      <p:pic>
        <p:nvPicPr>
          <p:cNvPr id="2" name="Picture 1"/>
          <p:cNvPicPr>
            <a:picLocks noChangeAspect="1"/>
          </p:cNvPicPr>
          <p:nvPr/>
        </p:nvPicPr>
        <p:blipFill>
          <a:blip r:embed="rId3"/>
          <a:stretch>
            <a:fillRect/>
          </a:stretch>
        </p:blipFill>
        <p:spPr>
          <a:xfrm>
            <a:off x="3072554" y="823431"/>
            <a:ext cx="2068955" cy="3470778"/>
          </a:xfrm>
          <a:prstGeom prst="rect">
            <a:avLst/>
          </a:prstGeom>
        </p:spPr>
      </p:pic>
      <p:pic>
        <p:nvPicPr>
          <p:cNvPr id="3076" name="Picture 4" descr="Santi E.lite Drysuit - Extreme Exposur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2246" y="823432"/>
            <a:ext cx="1867497" cy="363282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Set scuba diver silhouette and diving labels Vector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87429" y="1045169"/>
            <a:ext cx="2803057" cy="3027302"/>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8" descr="Isolated Silhouette Sidemount Tek Diver Two Stock Vector (Royalty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9" name="Picture 8" descr="Top 10 Best Scuba Drysuits in 2020 [Tested By Divers]">
            <a:extLst>
              <a:ext uri="{FF2B5EF4-FFF2-40B4-BE49-F238E27FC236}">
                <a16:creationId xmlns:a16="http://schemas.microsoft.com/office/drawing/2014/main" id="{8FBBC4C6-D3D2-4EF5-ABAF-59F1D836694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07031" y="3780120"/>
            <a:ext cx="2216726" cy="2997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534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Underwater diving scuba mask vector Clipart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747" y="333215"/>
            <a:ext cx="2375261" cy="237526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B613D53A-47F9-437A-934F-6B7477630A18}"/>
              </a:ext>
            </a:extLst>
          </p:cNvPr>
          <p:cNvPicPr>
            <a:picLocks noChangeAspect="1"/>
          </p:cNvPicPr>
          <p:nvPr/>
        </p:nvPicPr>
        <p:blipFill>
          <a:blip r:embed="rId3"/>
          <a:stretch>
            <a:fillRect/>
          </a:stretch>
        </p:blipFill>
        <p:spPr>
          <a:xfrm>
            <a:off x="3008451" y="399730"/>
            <a:ext cx="1840089" cy="2308746"/>
          </a:xfrm>
          <a:prstGeom prst="rect">
            <a:avLst/>
          </a:prstGeom>
        </p:spPr>
      </p:pic>
      <p:pic>
        <p:nvPicPr>
          <p:cNvPr id="1026" name="Picture 2">
            <a:extLst>
              <a:ext uri="{FF2B5EF4-FFF2-40B4-BE49-F238E27FC236}">
                <a16:creationId xmlns:a16="http://schemas.microsoft.com/office/drawing/2014/main" id="{372EEE27-6514-48FD-AEEC-FC6F2370F6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29250" y="434615"/>
            <a:ext cx="5525601" cy="21145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PEKS DRYSUIT INFLATION VALVE LOW PROFILE SWIVEL DRY SUIT INFLATOR ...">
            <a:extLst>
              <a:ext uri="{FF2B5EF4-FFF2-40B4-BE49-F238E27FC236}">
                <a16:creationId xmlns:a16="http://schemas.microsoft.com/office/drawing/2014/main" id="{CE158AB7-007E-4229-9630-1EF60A9ED2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9250" y="2708476"/>
            <a:ext cx="1800225" cy="24003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orthern Diver V-Tech Low Profile Drysuit Inflation Valve - The ...">
            <a:extLst>
              <a:ext uri="{FF2B5EF4-FFF2-40B4-BE49-F238E27FC236}">
                <a16:creationId xmlns:a16="http://schemas.microsoft.com/office/drawing/2014/main" id="{55FAFAB1-8430-4567-BD6E-824BAD00859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0950" y="2813251"/>
            <a:ext cx="2295525" cy="22955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81CB5C9-4AA3-4B8F-990D-6D86F6F7B076}"/>
              </a:ext>
            </a:extLst>
          </p:cNvPr>
          <p:cNvSpPr txBox="1"/>
          <p:nvPr/>
        </p:nvSpPr>
        <p:spPr>
          <a:xfrm>
            <a:off x="5534025" y="161925"/>
            <a:ext cx="2733675" cy="369332"/>
          </a:xfrm>
          <a:prstGeom prst="rect">
            <a:avLst/>
          </a:prstGeom>
          <a:noFill/>
        </p:spPr>
        <p:txBody>
          <a:bodyPr wrap="square" rtlCol="0">
            <a:spAutoFit/>
          </a:bodyPr>
          <a:lstStyle/>
          <a:p>
            <a:r>
              <a:rPr lang="en-CA" dirty="0" err="1"/>
              <a:t>Drysuit</a:t>
            </a:r>
            <a:r>
              <a:rPr lang="en-CA" dirty="0"/>
              <a:t> valves examples</a:t>
            </a:r>
          </a:p>
        </p:txBody>
      </p:sp>
    </p:spTree>
    <p:extLst>
      <p:ext uri="{BB962C8B-B14F-4D97-AF65-F5344CB8AC3E}">
        <p14:creationId xmlns:p14="http://schemas.microsoft.com/office/powerpoint/2010/main" val="16725825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1612</TotalTime>
  <Words>344</Words>
  <Application>Microsoft Office PowerPoint</Application>
  <PresentationFormat>Widescreen</PresentationFormat>
  <Paragraphs>37</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Malgun Gothic</vt:lpstr>
      <vt:lpstr>Arial</vt:lpstr>
      <vt:lpstr>Bahnschrift</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Shuh</dc:creator>
  <cp:lastModifiedBy>Dave Davison</cp:lastModifiedBy>
  <cp:revision>28</cp:revision>
  <dcterms:created xsi:type="dcterms:W3CDTF">2018-11-06T01:09:48Z</dcterms:created>
  <dcterms:modified xsi:type="dcterms:W3CDTF">2020-04-18T20:42:26Z</dcterms:modified>
</cp:coreProperties>
</file>